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26"/>
  </p:notesMasterIdLst>
  <p:handoutMasterIdLst>
    <p:handoutMasterId r:id="rId27"/>
  </p:handoutMasterIdLst>
  <p:sldIdLst>
    <p:sldId id="275" r:id="rId2"/>
    <p:sldId id="257" r:id="rId3"/>
    <p:sldId id="290" r:id="rId4"/>
    <p:sldId id="267" r:id="rId5"/>
    <p:sldId id="265" r:id="rId6"/>
    <p:sldId id="266" r:id="rId7"/>
    <p:sldId id="291" r:id="rId8"/>
    <p:sldId id="271" r:id="rId9"/>
    <p:sldId id="277" r:id="rId10"/>
    <p:sldId id="278" r:id="rId11"/>
    <p:sldId id="279" r:id="rId12"/>
    <p:sldId id="281" r:id="rId13"/>
    <p:sldId id="282" r:id="rId14"/>
    <p:sldId id="292" r:id="rId15"/>
    <p:sldId id="293" r:id="rId16"/>
    <p:sldId id="294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6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0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24/04/2023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24/04/2023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24/04/2023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24/04/2023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24/04/2023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24/04/2023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24/04/2023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24/04/2023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24/04/2023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24/04/2023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24/04/2023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5" r:id="rId4"/>
    <p:sldLayoutId id="2147483683" r:id="rId5"/>
    <p:sldLayoutId id="2147483676" r:id="rId6"/>
    <p:sldLayoutId id="2147483679" r:id="rId7"/>
    <p:sldLayoutId id="2147483680" r:id="rId8"/>
    <p:sldLayoutId id="2147483681" r:id="rId9"/>
    <p:sldLayoutId id="2147483682" r:id="rId10"/>
    <p:sldLayoutId id="21474836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14938-CA4B-9BEC-2805-48E6D9DB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339E6A-487C-B163-D4DF-04460F52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79375"/>
            <a:ext cx="8674100" cy="450850"/>
          </a:xfrm>
        </p:spPr>
        <p:txBody>
          <a:bodyPr/>
          <a:lstStyle/>
          <a:p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AES - 128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C2436D-B210-9364-493A-89CB8A2ACA6A}"/>
              </a:ext>
            </a:extLst>
          </p:cNvPr>
          <p:cNvSpPr txBox="1"/>
          <p:nvPr/>
        </p:nvSpPr>
        <p:spPr>
          <a:xfrm>
            <a:off x="403411" y="927847"/>
            <a:ext cx="8095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Bước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2: SUB BYTES.</a:t>
            </a:r>
          </a:p>
          <a:p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Chức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SubBytes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hiện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thay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thế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từng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byte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ma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trận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trạng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thái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ngõ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bước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giá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trị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đã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quy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định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bảng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S-box.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BCE143-9CC8-1557-6AF1-29C398C79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121714"/>
            <a:ext cx="5943600" cy="1537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2C7594-2302-BB84-1F46-8D9DC7D78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12" y="3659684"/>
            <a:ext cx="5201376" cy="25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76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E5BD3-5350-CFAE-78D7-15502C45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AES - 128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F2760-9C45-FFC5-02A1-5EC11815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1F77F-976E-8ACB-5C12-79976C089016}"/>
              </a:ext>
            </a:extLst>
          </p:cNvPr>
          <p:cNvSpPr txBox="1"/>
          <p:nvPr/>
        </p:nvSpPr>
        <p:spPr>
          <a:xfrm>
            <a:off x="235077" y="1035424"/>
            <a:ext cx="84651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Bước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3: SHIFT ROWS</a:t>
            </a:r>
          </a:p>
          <a:p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Hoán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đổi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tử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cùng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nhau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quy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luật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giữ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nguyên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2: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tử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dịch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sang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trái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vị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trí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3: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tử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dịch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sang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trái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vị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trí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4: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tử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dịch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sang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trái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3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vị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trí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02EDEE-C356-3290-6AD8-50DFEECE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862" y="3091305"/>
            <a:ext cx="5943600" cy="2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30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3204E7-ED64-F37B-C0DE-BC60612B0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FB000-93EF-7DF1-31A7-E66AEBEFC07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/>
              <a:t>Bước</a:t>
            </a:r>
            <a:r>
              <a:rPr lang="en-US" sz="2000" dirty="0"/>
              <a:t> 4: MIX COLUMNS</a:t>
            </a:r>
          </a:p>
          <a:p>
            <a:pPr marL="0" indent="0">
              <a:buNone/>
            </a:pPr>
            <a:r>
              <a:rPr lang="vi-VN" sz="2000" dirty="0"/>
              <a:t>Nhân một ma trận không đổi với mỗi cột trong mảng trạng thái để lấy một cột mới cho mảng trạng thái tiếp theo. </a:t>
            </a:r>
            <a:endParaRPr lang="en-US" sz="2000" dirty="0"/>
          </a:p>
          <a:p>
            <a:pPr marL="0" indent="0">
              <a:buNone/>
            </a:pPr>
            <a:r>
              <a:rPr lang="vi-VN" sz="2000" dirty="0"/>
              <a:t>Khi tất cả các cột được nhân với cùng một ma trận hằng số, bạn sẽ có được mảng trạng thái của mình cho bước tiếp theo. </a:t>
            </a:r>
            <a:endParaRPr lang="en-US" sz="2000" dirty="0"/>
          </a:p>
          <a:p>
            <a:pPr marL="0" indent="0">
              <a:buNone/>
            </a:pPr>
            <a:r>
              <a:rPr lang="vi-VN" sz="2000" dirty="0"/>
              <a:t>Bước đặc biệt này sẽ không được thực hiện trong vòng cuối cùng.</a:t>
            </a:r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9046A8-6C40-9B8A-EDAD-A3189973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79375"/>
            <a:ext cx="8674100" cy="450850"/>
          </a:xfrm>
        </p:spPr>
        <p:txBody>
          <a:bodyPr/>
          <a:lstStyle/>
          <a:p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AES - 128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8DF8-FA78-15CD-904B-85B886B1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982" y="3127842"/>
            <a:ext cx="510603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95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122856-208C-2395-B5BE-137B47ED8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ABFE90-FBDF-EC31-BE2E-FA8B53936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AES - 128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646D0-21E3-F988-28F1-8276E33D72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/>
              <a:t>Bước</a:t>
            </a:r>
            <a:r>
              <a:rPr lang="en-US" sz="2000" dirty="0"/>
              <a:t> 5: ADD ROUND KEY</a:t>
            </a:r>
          </a:p>
          <a:p>
            <a:pPr marL="0" indent="0">
              <a:buNone/>
            </a:pP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ở </a:t>
            </a:r>
            <a:r>
              <a:rPr lang="en-US" sz="2000" dirty="0" err="1"/>
              <a:t>bước</a:t>
            </a:r>
            <a:r>
              <a:rPr lang="en-US" sz="2000" dirty="0"/>
              <a:t> 4 </a:t>
            </a:r>
            <a:r>
              <a:rPr lang="en-US" sz="2000" dirty="0" err="1"/>
              <a:t>sẽ</a:t>
            </a:r>
            <a:r>
              <a:rPr lang="en-US" sz="2000" dirty="0"/>
              <a:t> XOR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khoá</a:t>
            </a:r>
            <a:r>
              <a:rPr lang="en-US" sz="2000" dirty="0"/>
              <a:t>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vi-VN" sz="2000" dirty="0"/>
              <a:t>Nếu đây là vòng cuối cùng, mảng trạng thái kết quả sẽ trở thành bản mã cho khối cụ thể; mặt khác, nó chuyển thành đầu vào mảng trạng thái mới cho vòng tiếp theo.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39363-5F65-A3C5-D069-8F74EF4E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740286"/>
            <a:ext cx="5943600" cy="25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66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65B0E-47D0-27C1-83B1-093B13EB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69B27D-7336-271D-E628-47180F8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Giải mã AES - 128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1FDE3-47CD-8F59-2EB9-6F723E65713E}"/>
              </a:ext>
            </a:extLst>
          </p:cNvPr>
          <p:cNvSpPr txBox="1"/>
          <p:nvPr/>
        </p:nvSpPr>
        <p:spPr>
          <a:xfrm>
            <a:off x="412954" y="1084006"/>
            <a:ext cx="377558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Quá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trình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mã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ngược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lại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tương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quá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trình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mã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hoá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cùng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những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bước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Add round key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Inverse 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SubByte</a:t>
            </a:r>
            <a:endParaRPr lang="en-US" sz="2000" b="0" i="0" dirty="0">
              <a:solidFill>
                <a:srgbClr val="273239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Inverse 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ShiftRows</a:t>
            </a:r>
            <a:endParaRPr lang="en-US" sz="2000" b="0" i="0" dirty="0">
              <a:solidFill>
                <a:srgbClr val="273239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Inverse 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MixColumns</a:t>
            </a:r>
            <a:endParaRPr lang="en-US" sz="2000" b="0" i="0" dirty="0">
              <a:solidFill>
                <a:srgbClr val="273239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794010-AF70-6A0D-3E41-8204A322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196" y="1364225"/>
            <a:ext cx="3775587" cy="45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34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4BAE5-0E22-079C-2C44-4EB0E28CA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F620E-996C-0FAD-9C38-ED97D1A0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AES - 128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079AB-FA4B-E43C-1698-42CA625701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 round key: </a:t>
            </a:r>
          </a:p>
          <a:p>
            <a:pPr marL="0" indent="0">
              <a:buNone/>
            </a:pPr>
            <a:r>
              <a:rPr lang="en-US" dirty="0"/>
              <a:t>Cipher text XOR </a:t>
            </a:r>
            <a:r>
              <a:rPr lang="en-US" dirty="0" err="1"/>
              <a:t>với</a:t>
            </a:r>
            <a:r>
              <a:rPr lang="en-US" dirty="0"/>
              <a:t> Round key </a:t>
            </a:r>
            <a:r>
              <a:rPr lang="en-US" dirty="0" err="1"/>
              <a:t>thứ</a:t>
            </a:r>
            <a:r>
              <a:rPr lang="en-US" dirty="0"/>
              <a:t> 10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lượt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Inverse </a:t>
            </a:r>
            <a:r>
              <a:rPr lang="en-US" dirty="0" err="1"/>
              <a:t>ShiftRows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Dịch</a:t>
            </a:r>
            <a:r>
              <a:rPr lang="en-US" dirty="0"/>
              <a:t> sang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sang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ShiftRows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Inverse </a:t>
            </a:r>
            <a:r>
              <a:rPr lang="en-US" dirty="0" err="1"/>
              <a:t>MixColumns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4EE8C-0968-83A8-8B17-3C2E9ED871D7}"/>
              </a:ext>
            </a:extLst>
          </p:cNvPr>
          <p:cNvSpPr txBox="1"/>
          <p:nvPr/>
        </p:nvSpPr>
        <p:spPr>
          <a:xfrm>
            <a:off x="2654710" y="4026310"/>
            <a:ext cx="4454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 b0 ]         [ 14  11  13  9  ]     [ c0 ]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 b1 |  =      | 9   14  11  13 |     | c1 |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 b2 |          | 13  9   14  11 |     | c2 |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 b3 ]         [ 11  13  9   14 ]     [ c3 ]</a:t>
            </a:r>
          </a:p>
        </p:txBody>
      </p:sp>
    </p:spTree>
    <p:extLst>
      <p:ext uri="{BB962C8B-B14F-4D97-AF65-F5344CB8AC3E}">
        <p14:creationId xmlns:p14="http://schemas.microsoft.com/office/powerpoint/2010/main" val="2651557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1107B4-72C0-2D62-D325-348838436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14B116-EC3B-8550-B615-BEEB8F821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AES - 128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987A2-6729-CB61-7612-6ACF4B60A1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Inverse </a:t>
            </a:r>
            <a:r>
              <a:rPr lang="en-US" dirty="0" err="1"/>
              <a:t>SubBytes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Inverse S-Box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8D52C91-E04B-2717-AE59-C5F9407A9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921" y="2135905"/>
            <a:ext cx="4678157" cy="377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478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36664-2CCA-C2E6-C827-F5A9EE8A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70655E-46C1-D0B1-4075-92AFF0D8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ECA07A-3B87-830D-1A25-644EB39D88C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82529" y="1030509"/>
            <a:ext cx="7865301" cy="4751726"/>
          </a:xfrm>
        </p:spPr>
      </p:pic>
    </p:spTree>
    <p:extLst>
      <p:ext uri="{BB962C8B-B14F-4D97-AF65-F5344CB8AC3E}">
        <p14:creationId xmlns:p14="http://schemas.microsoft.com/office/powerpoint/2010/main" val="86350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36664-2CCA-C2E6-C827-F5A9EE8A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70655E-46C1-D0B1-4075-92AFF0D8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1C619E-4C15-ED2B-9357-B13E245265C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49431" y="972282"/>
            <a:ext cx="8233547" cy="4218283"/>
          </a:xfrm>
        </p:spPr>
      </p:pic>
    </p:spTree>
    <p:extLst>
      <p:ext uri="{BB962C8B-B14F-4D97-AF65-F5344CB8AC3E}">
        <p14:creationId xmlns:p14="http://schemas.microsoft.com/office/powerpoint/2010/main" val="3145458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36664-2CCA-C2E6-C827-F5A9EE8A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70655E-46C1-D0B1-4075-92AFF0D8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6076FA-64D4-C63D-96F9-3EAF2167C06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76074" y="911813"/>
            <a:ext cx="7077008" cy="5034373"/>
          </a:xfrm>
        </p:spPr>
      </p:pic>
    </p:spTree>
    <p:extLst>
      <p:ext uri="{BB962C8B-B14F-4D97-AF65-F5344CB8AC3E}">
        <p14:creationId xmlns:p14="http://schemas.microsoft.com/office/powerpoint/2010/main" val="299743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54764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400" dirty="0"/>
              <a:t>AES - </a:t>
            </a:r>
            <a:r>
              <a:rPr lang="en-US" sz="4400" dirty="0">
                <a:effectLst/>
              </a:rPr>
              <a:t>Advanced Encryption Standard</a:t>
            </a:r>
            <a:endParaRPr lang="en-US" sz="4400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303556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  <a:p>
            <a:r>
              <a:rPr lang="en-US" sz="2800" b="0" dirty="0" err="1"/>
              <a:t>Giảng</a:t>
            </a:r>
            <a:r>
              <a:rPr lang="en-US" sz="2800" b="0" dirty="0"/>
              <a:t> </a:t>
            </a:r>
            <a:r>
              <a:rPr lang="en-US" sz="2800" b="0" dirty="0" err="1"/>
              <a:t>viên</a:t>
            </a:r>
            <a:r>
              <a:rPr lang="en-US" sz="2800" b="0" dirty="0"/>
              <a:t>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: </a:t>
            </a:r>
            <a:r>
              <a:rPr lang="en-US" sz="2800" b="0" dirty="0" err="1"/>
              <a:t>Tạ</a:t>
            </a:r>
            <a:r>
              <a:rPr lang="en-US" sz="2800" b="0" dirty="0"/>
              <a:t> </a:t>
            </a:r>
            <a:r>
              <a:rPr lang="en-US" sz="2800" b="0" dirty="0" err="1"/>
              <a:t>Thị</a:t>
            </a:r>
            <a:r>
              <a:rPr lang="en-US" sz="2800" b="0" dirty="0"/>
              <a:t> Kim </a:t>
            </a:r>
            <a:r>
              <a:rPr lang="en-US" sz="2800" b="0" dirty="0" err="1"/>
              <a:t>Huệ</a:t>
            </a:r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36664-2CCA-C2E6-C827-F5A9EE8A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70655E-46C1-D0B1-4075-92AFF0D8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4878E5B-433F-0AA4-C6E6-E50C3A35D07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5076" y="975651"/>
            <a:ext cx="8492209" cy="4335937"/>
          </a:xfrm>
        </p:spPr>
      </p:pic>
    </p:spTree>
    <p:extLst>
      <p:ext uri="{BB962C8B-B14F-4D97-AF65-F5344CB8AC3E}">
        <p14:creationId xmlns:p14="http://schemas.microsoft.com/office/powerpoint/2010/main" val="635245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9CF7E6-837E-A6A8-0AB8-B7C5027D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64ED20-31D6-C1E1-532D-3D5D17E6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BD1572-4EB2-C410-2263-9AA5377879A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44360" y="895081"/>
            <a:ext cx="6071594" cy="265615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EBEF3C-D801-34CD-72A0-6D5E8D608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60" y="3428999"/>
            <a:ext cx="6878010" cy="270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6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91023-712A-EB27-2AAD-E27A9ABB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3543A4-E360-71B9-25D6-9947D48D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A48FF9-E7A1-DD43-60B6-5E25A5DDA4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09258" y="1019007"/>
            <a:ext cx="6325483" cy="4410691"/>
          </a:xfrm>
        </p:spPr>
      </p:pic>
    </p:spTree>
    <p:extLst>
      <p:ext uri="{BB962C8B-B14F-4D97-AF65-F5344CB8AC3E}">
        <p14:creationId xmlns:p14="http://schemas.microsoft.com/office/powerpoint/2010/main" val="1546126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B21946-4F48-3EFB-A35E-F1E5345D1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92AA37-ACBD-9F49-AE59-12FA82DA7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CA10D9-14D3-562B-2944-4609CAFEC39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76049" y="1679315"/>
            <a:ext cx="5391902" cy="374384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ECD05-39F5-4923-8647-A15F2C0CC6B1}"/>
              </a:ext>
            </a:extLst>
          </p:cNvPr>
          <p:cNvSpPr txBox="1"/>
          <p:nvPr/>
        </p:nvSpPr>
        <p:spPr>
          <a:xfrm>
            <a:off x="510988" y="968188"/>
            <a:ext cx="770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Làm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tương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những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lần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206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Nhóm</a:t>
            </a:r>
            <a:r>
              <a:rPr lang="en-US" dirty="0"/>
              <a:t>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0EFA77F-13DF-1D77-6D04-64B665168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989063"/>
              </p:ext>
            </p:extLst>
          </p:nvPr>
        </p:nvGraphicFramePr>
        <p:xfrm>
          <a:off x="3682391" y="1672973"/>
          <a:ext cx="5168679" cy="2578350"/>
        </p:xfrm>
        <a:graphic>
          <a:graphicData uri="http://schemas.openxmlformats.org/drawingml/2006/table">
            <a:tbl>
              <a:tblPr/>
              <a:tblGrid>
                <a:gridCol w="3021943">
                  <a:extLst>
                    <a:ext uri="{9D8B030D-6E8A-4147-A177-3AD203B41FA5}">
                      <a16:colId xmlns:a16="http://schemas.microsoft.com/office/drawing/2014/main" val="1378295729"/>
                    </a:ext>
                  </a:extLst>
                </a:gridCol>
                <a:gridCol w="2146736">
                  <a:extLst>
                    <a:ext uri="{9D8B030D-6E8A-4147-A177-3AD203B41FA5}">
                      <a16:colId xmlns:a16="http://schemas.microsoft.com/office/drawing/2014/main" val="780250003"/>
                    </a:ext>
                  </a:extLst>
                </a:gridCol>
              </a:tblGrid>
              <a:tr h="429725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Lê Quang Huy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20200273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362704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rtl="0" fontAlgn="b"/>
                      <a:r>
                        <a:rPr lang="vi-VN" sz="2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Đặng Trường Giang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20200183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791876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Nguyễn</a:t>
                      </a:r>
                      <a:r>
                        <a:rPr lang="en-US" sz="2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Thanh </a:t>
                      </a:r>
                      <a:r>
                        <a:rPr lang="en-US" sz="2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Hải</a:t>
                      </a:r>
                      <a:endParaRPr lang="en-US" sz="24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20203879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348128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Nguyễn Minh Quân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20203910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50192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rtl="0" fontAlgn="b"/>
                      <a:r>
                        <a:rPr lang="vi-VN" sz="2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Lê Minh Dương 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20203896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545989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Hà </a:t>
                      </a:r>
                      <a:r>
                        <a:rPr lang="en-US" sz="2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Việt</a:t>
                      </a:r>
                      <a:r>
                        <a:rPr lang="en-US" sz="2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Anh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20203893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283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54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lục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AES</a:t>
            </a:r>
          </a:p>
          <a:p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AES – 128</a:t>
            </a:r>
          </a:p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AES - 128</a:t>
            </a:r>
          </a:p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AES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sz="2400" dirty="0"/>
              <a:t>AES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thuật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mã</a:t>
            </a:r>
            <a:r>
              <a:rPr lang="en-US" sz="2400" dirty="0"/>
              <a:t> </a:t>
            </a:r>
            <a:r>
              <a:rPr lang="en-US" sz="2400" dirty="0" err="1"/>
              <a:t>hoá</a:t>
            </a:r>
            <a:r>
              <a:rPr lang="en-US" sz="2400" dirty="0"/>
              <a:t> </a:t>
            </a:r>
            <a:r>
              <a:rPr lang="en-US" sz="2400" dirty="0" err="1"/>
              <a:t>khối</a:t>
            </a:r>
            <a:r>
              <a:rPr lang="en-US" sz="2400" dirty="0"/>
              <a:t>.</a:t>
            </a:r>
          </a:p>
          <a:p>
            <a:pPr>
              <a:spcBef>
                <a:spcPts val="2400"/>
              </a:spcBef>
            </a:pPr>
            <a:r>
              <a:rPr lang="en-US" sz="2400" dirty="0" err="1">
                <a:effectLst/>
              </a:rPr>
              <a:t>Sử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dụng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cấu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trúc</a:t>
            </a:r>
            <a:r>
              <a:rPr lang="en-US" sz="2400" dirty="0">
                <a:effectLst/>
              </a:rPr>
              <a:t> SP Network: </a:t>
            </a:r>
            <a:r>
              <a:rPr lang="en-US" sz="2400" dirty="0" err="1">
                <a:effectLst/>
              </a:rPr>
              <a:t>mã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hoá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dữ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liệu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bằng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cách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thực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hiện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các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phép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thay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thế</a:t>
            </a:r>
            <a:r>
              <a:rPr lang="en-US" sz="2400" dirty="0">
                <a:effectLst/>
              </a:rPr>
              <a:t> (S) </a:t>
            </a:r>
            <a:r>
              <a:rPr lang="en-US" sz="2400" dirty="0" err="1">
                <a:effectLst/>
              </a:rPr>
              <a:t>và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hoán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vị</a:t>
            </a:r>
            <a:r>
              <a:rPr lang="en-US" sz="2400" dirty="0">
                <a:effectLst/>
              </a:rPr>
              <a:t> (P) </a:t>
            </a:r>
            <a:r>
              <a:rPr lang="en-US" sz="2400" dirty="0" err="1">
                <a:effectLst/>
              </a:rPr>
              <a:t>đối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với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các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khối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dữ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liệu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được</a:t>
            </a:r>
            <a:r>
              <a:rPr lang="en-US" sz="2400" dirty="0">
                <a:effectLst/>
              </a:rPr>
              <a:t> chia </a:t>
            </a:r>
            <a:r>
              <a:rPr lang="en-US" sz="2400" dirty="0" err="1">
                <a:effectLst/>
              </a:rPr>
              <a:t>thành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các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phần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nhỏ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hơn</a:t>
            </a:r>
            <a:r>
              <a:rPr lang="en-US" sz="2400" dirty="0">
                <a:effectLst/>
              </a:rPr>
              <a:t>.</a:t>
            </a:r>
          </a:p>
          <a:p>
            <a:pPr>
              <a:spcBef>
                <a:spcPts val="2400"/>
              </a:spcBef>
            </a:pPr>
            <a:r>
              <a:rPr lang="en-US" sz="2400" dirty="0" err="1">
                <a:effectLst/>
              </a:rPr>
              <a:t>Thuật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toán</a:t>
            </a:r>
            <a:r>
              <a:rPr lang="en-US" sz="2400" dirty="0">
                <a:effectLst/>
              </a:rPr>
              <a:t> AES </a:t>
            </a:r>
            <a:r>
              <a:rPr lang="en-US" sz="2400" dirty="0" err="1">
                <a:effectLst/>
              </a:rPr>
              <a:t>sử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dụng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khối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dữ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liệu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có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độ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dài</a:t>
            </a:r>
            <a:r>
              <a:rPr lang="en-US" sz="2400" dirty="0">
                <a:effectLst/>
              </a:rPr>
              <a:t> 128 bit.</a:t>
            </a:r>
          </a:p>
          <a:p>
            <a:pPr>
              <a:spcBef>
                <a:spcPts val="2400"/>
              </a:spcBef>
            </a:pPr>
            <a:r>
              <a:rPr lang="en-US" sz="2400" dirty="0">
                <a:effectLst/>
              </a:rPr>
              <a:t>AES </a:t>
            </a:r>
            <a:r>
              <a:rPr lang="en-US" sz="2400" dirty="0" err="1">
                <a:effectLst/>
              </a:rPr>
              <a:t>hỗ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trợ</a:t>
            </a:r>
            <a:r>
              <a:rPr lang="en-US" sz="2400" dirty="0">
                <a:effectLst/>
              </a:rPr>
              <a:t> 3 key size </a:t>
            </a:r>
            <a:r>
              <a:rPr lang="en-US" sz="2400" dirty="0" err="1">
                <a:effectLst/>
              </a:rPr>
              <a:t>là</a:t>
            </a:r>
            <a:r>
              <a:rPr lang="en-US" sz="2400" dirty="0">
                <a:effectLst/>
              </a:rPr>
              <a:t> 128, 192, 256 bit.</a:t>
            </a:r>
          </a:p>
          <a:p>
            <a:pPr>
              <a:spcBef>
                <a:spcPts val="2400"/>
              </a:spcBef>
            </a:pPr>
            <a:r>
              <a:rPr lang="en-US" sz="2400" dirty="0" err="1">
                <a:effectLst/>
              </a:rPr>
              <a:t>Với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mỗi</a:t>
            </a:r>
            <a:r>
              <a:rPr lang="en-US" sz="2400" dirty="0">
                <a:effectLst/>
              </a:rPr>
              <a:t> key size </a:t>
            </a:r>
            <a:r>
              <a:rPr lang="en-US" sz="2400" dirty="0" err="1">
                <a:effectLst/>
              </a:rPr>
              <a:t>khác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nhau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vòng</a:t>
            </a:r>
            <a:r>
              <a:rPr lang="en-US" sz="2400" dirty="0"/>
              <a:t> </a:t>
            </a:r>
            <a:r>
              <a:rPr lang="en-US" sz="2400" dirty="0" err="1"/>
              <a:t>mã</a:t>
            </a:r>
            <a:r>
              <a:rPr lang="en-US" sz="2400" dirty="0"/>
              <a:t> </a:t>
            </a:r>
            <a:r>
              <a:rPr lang="en-US" sz="2400" dirty="0" err="1"/>
              <a:t>hoá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r>
              <a:rPr lang="en-US" sz="2400" dirty="0"/>
              <a:t> </a:t>
            </a:r>
            <a:r>
              <a:rPr lang="en-US" sz="2400" dirty="0" err="1"/>
              <a:t>nhau</a:t>
            </a:r>
            <a:r>
              <a:rPr lang="en-US" sz="2400" dirty="0"/>
              <a:t>: 128 bit-10 </a:t>
            </a:r>
            <a:r>
              <a:rPr lang="en-US" sz="2400" dirty="0" err="1"/>
              <a:t>vòng</a:t>
            </a:r>
            <a:r>
              <a:rPr lang="en-US" sz="2400" dirty="0"/>
              <a:t>, 192 bit – 12 </a:t>
            </a:r>
            <a:r>
              <a:rPr lang="en-US" sz="2400" dirty="0" err="1"/>
              <a:t>vòng</a:t>
            </a:r>
            <a:r>
              <a:rPr lang="en-US" sz="2400" dirty="0"/>
              <a:t>, 256 bit – 14 </a:t>
            </a:r>
            <a:r>
              <a:rPr lang="en-US" sz="2400" dirty="0" err="1"/>
              <a:t>vòng</a:t>
            </a:r>
            <a:r>
              <a:rPr lang="en-US" sz="2400" dirty="0"/>
              <a:t>.</a:t>
            </a:r>
            <a:endParaRPr lang="en-US" sz="24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AES - 128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kern="100" dirty="0" err="1">
                <a:effectLst/>
              </a:rPr>
              <a:t>Mỗi</a:t>
            </a:r>
            <a:r>
              <a:rPr lang="en-US" sz="2400" kern="100" dirty="0">
                <a:effectLst/>
              </a:rPr>
              <a:t> </a:t>
            </a:r>
            <a:r>
              <a:rPr lang="en-US" sz="2400" kern="100" dirty="0" err="1">
                <a:effectLst/>
              </a:rPr>
              <a:t>khối</a:t>
            </a:r>
            <a:r>
              <a:rPr lang="en-US" sz="2400" kern="100" dirty="0">
                <a:effectLst/>
              </a:rPr>
              <a:t> </a:t>
            </a:r>
            <a:r>
              <a:rPr lang="en-US" sz="2400" kern="100" dirty="0" err="1">
                <a:effectLst/>
              </a:rPr>
              <a:t>dữ</a:t>
            </a:r>
            <a:r>
              <a:rPr lang="en-US" sz="2400" kern="100" dirty="0">
                <a:effectLst/>
              </a:rPr>
              <a:t> </a:t>
            </a:r>
            <a:r>
              <a:rPr lang="en-US" sz="2400" kern="100" dirty="0" err="1">
                <a:effectLst/>
              </a:rPr>
              <a:t>liệu</a:t>
            </a:r>
            <a:r>
              <a:rPr lang="en-US" sz="2400" kern="100" dirty="0">
                <a:effectLst/>
              </a:rPr>
              <a:t> </a:t>
            </a:r>
            <a:r>
              <a:rPr lang="en-US" sz="2400" kern="100" dirty="0" err="1">
                <a:effectLst/>
              </a:rPr>
              <a:t>đầu</a:t>
            </a:r>
            <a:r>
              <a:rPr lang="en-US" sz="2400" kern="100" dirty="0">
                <a:effectLst/>
              </a:rPr>
              <a:t> </a:t>
            </a:r>
            <a:r>
              <a:rPr lang="en-US" sz="2400" kern="100" dirty="0" err="1">
                <a:effectLst/>
              </a:rPr>
              <a:t>vào</a:t>
            </a:r>
            <a:r>
              <a:rPr lang="en-US" sz="2400" kern="100" dirty="0">
                <a:effectLst/>
              </a:rPr>
              <a:t> 128bit </a:t>
            </a:r>
            <a:r>
              <a:rPr lang="en-US" sz="2400" kern="100" dirty="0" err="1">
                <a:effectLst/>
              </a:rPr>
              <a:t>được</a:t>
            </a:r>
            <a:r>
              <a:rPr lang="en-US" sz="2400" kern="100" dirty="0">
                <a:effectLst/>
              </a:rPr>
              <a:t> chia </a:t>
            </a:r>
            <a:r>
              <a:rPr lang="en-US" sz="2400" kern="100" dirty="0" err="1">
                <a:effectLst/>
              </a:rPr>
              <a:t>thành</a:t>
            </a:r>
            <a:r>
              <a:rPr lang="en-US" sz="2400" kern="100" dirty="0">
                <a:effectLst/>
              </a:rPr>
              <a:t> 16byte, </a:t>
            </a:r>
            <a:r>
              <a:rPr lang="en-US" sz="2400" kern="100" dirty="0" err="1">
                <a:effectLst/>
              </a:rPr>
              <a:t>có</a:t>
            </a:r>
            <a:r>
              <a:rPr lang="en-US" sz="2400" kern="100" dirty="0">
                <a:effectLst/>
              </a:rPr>
              <a:t> </a:t>
            </a:r>
            <a:r>
              <a:rPr lang="en-US" sz="2400" kern="100" dirty="0" err="1">
                <a:effectLst/>
              </a:rPr>
              <a:t>thể</a:t>
            </a:r>
            <a:r>
              <a:rPr lang="en-US" sz="2400" kern="100" dirty="0">
                <a:effectLst/>
              </a:rPr>
              <a:t> </a:t>
            </a:r>
            <a:r>
              <a:rPr lang="en-US" sz="2400" kern="100" dirty="0" err="1">
                <a:effectLst/>
              </a:rPr>
              <a:t>xếp</a:t>
            </a:r>
            <a:r>
              <a:rPr lang="en-US" sz="2400" kern="100" dirty="0">
                <a:effectLst/>
              </a:rPr>
              <a:t> </a:t>
            </a:r>
            <a:r>
              <a:rPr lang="en-US" sz="2400" kern="100" dirty="0" err="1">
                <a:effectLst/>
              </a:rPr>
              <a:t>thành</a:t>
            </a:r>
            <a:r>
              <a:rPr lang="en-US" sz="2400" kern="100" dirty="0">
                <a:effectLst/>
              </a:rPr>
              <a:t> </a:t>
            </a:r>
            <a:r>
              <a:rPr lang="en-US" sz="2400" kern="100" dirty="0" err="1">
                <a:effectLst/>
              </a:rPr>
              <a:t>một</a:t>
            </a:r>
            <a:r>
              <a:rPr lang="en-US" sz="2400" kern="100" dirty="0">
                <a:effectLst/>
              </a:rPr>
              <a:t> ma </a:t>
            </a:r>
            <a:r>
              <a:rPr lang="en-US" sz="2400" kern="100" dirty="0" err="1">
                <a:effectLst/>
              </a:rPr>
              <a:t>trận</a:t>
            </a:r>
            <a:r>
              <a:rPr lang="en-US" sz="2400" kern="100" dirty="0">
                <a:effectLst/>
              </a:rPr>
              <a:t> 4x4 </a:t>
            </a:r>
            <a:r>
              <a:rPr lang="en-US" sz="2400" kern="100" dirty="0" err="1">
                <a:effectLst/>
              </a:rPr>
              <a:t>của</a:t>
            </a:r>
            <a:r>
              <a:rPr lang="en-US" sz="2400" kern="100" dirty="0">
                <a:effectLst/>
              </a:rPr>
              <a:t> </a:t>
            </a:r>
            <a:r>
              <a:rPr lang="en-US" sz="2400" kern="100" dirty="0" err="1">
                <a:effectLst/>
              </a:rPr>
              <a:t>các</a:t>
            </a:r>
            <a:r>
              <a:rPr lang="en-US" sz="2400" kern="100" dirty="0">
                <a:effectLst/>
              </a:rPr>
              <a:t> byte.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75078-6095-F80C-3430-A20BD2A5A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86" y="2374603"/>
            <a:ext cx="4349828" cy="26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55B68C-2AF1-CF80-3051-A23FF2A1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9C91ED-AECC-C220-7FEA-72B31F70C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AES - 128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479DFE-8794-A560-2FF8-D39F6DE994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 EXPANSION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790FF4-5E84-78B5-7608-51147D95D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150" y="1366956"/>
            <a:ext cx="3821522" cy="412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E4D12C-9A0A-494F-9137-4487404EA38E}"/>
              </a:ext>
            </a:extLst>
          </p:cNvPr>
          <p:cNvSpPr txBox="1"/>
          <p:nvPr/>
        </p:nvSpPr>
        <p:spPr>
          <a:xfrm>
            <a:off x="317090" y="1548581"/>
            <a:ext cx="4399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Mở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rộng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khoá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tạo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khoá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lần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lượt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vòng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8985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E207-A869-B342-B6D9-77005A26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AES - 128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CF161-A6C1-F8C7-C9A5-5CD5BD5C1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8B195A-0F3D-DF93-370E-45A3BCD8AA39}"/>
              </a:ext>
            </a:extLst>
          </p:cNvPr>
          <p:cNvSpPr txBox="1"/>
          <p:nvPr/>
        </p:nvSpPr>
        <p:spPr>
          <a:xfrm>
            <a:off x="235077" y="995082"/>
            <a:ext cx="8505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bước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mã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hoá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AES – 128:</a:t>
            </a:r>
          </a:p>
          <a:p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B56B05-AC10-4256-FA10-616D310E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0" y="1679145"/>
            <a:ext cx="6976265" cy="407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98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2B712-CC66-9245-CDA9-D14187E58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84A157-04A7-42D4-51FD-18B0394C5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79375"/>
            <a:ext cx="8674100" cy="450850"/>
          </a:xfrm>
        </p:spPr>
        <p:txBody>
          <a:bodyPr/>
          <a:lstStyle/>
          <a:p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AES - 128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36FB27-A540-150E-557B-E1FA661738D4}"/>
              </a:ext>
            </a:extLst>
          </p:cNvPr>
          <p:cNvSpPr txBox="1"/>
          <p:nvPr/>
        </p:nvSpPr>
        <p:spPr>
          <a:xfrm>
            <a:off x="524435" y="1062318"/>
            <a:ext cx="80413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Bước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1: ADD ROUND KEY.</a:t>
            </a:r>
          </a:p>
          <a:p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Plaintex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XOR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KEY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khởi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tạo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ban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(K0).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những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vòng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sẽ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XOR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khoá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K1, K2,…</a:t>
            </a:r>
          </a:p>
          <a:p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bước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bước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71D669-35A7-AF0A-D140-5603B2950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003" y="2779483"/>
            <a:ext cx="5781994" cy="28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02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664</TotalTime>
  <Words>737</Words>
  <Application>Microsoft Office PowerPoint</Application>
  <PresentationFormat>On-screen Show (4:3)</PresentationFormat>
  <Paragraphs>108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Lato</vt:lpstr>
      <vt:lpstr>Office Theme</vt:lpstr>
      <vt:lpstr>PowerPoint Presentation</vt:lpstr>
      <vt:lpstr>PowerPoint Presentation</vt:lpstr>
      <vt:lpstr>Nhóm 4</vt:lpstr>
      <vt:lpstr>Mục lục</vt:lpstr>
      <vt:lpstr>Giới thiệu về mã AES</vt:lpstr>
      <vt:lpstr>Mã hoá AES - 128</vt:lpstr>
      <vt:lpstr>Mã hoá AES - 128</vt:lpstr>
      <vt:lpstr>Mã hoá AES - 128</vt:lpstr>
      <vt:lpstr>Mã hoá AES - 128</vt:lpstr>
      <vt:lpstr>Mã hoá AES - 128</vt:lpstr>
      <vt:lpstr>Mã hoá AES - 128</vt:lpstr>
      <vt:lpstr>Mã hoá AES - 128</vt:lpstr>
      <vt:lpstr>Mã hoá AES - 128</vt:lpstr>
      <vt:lpstr>Giải mã AES - 128</vt:lpstr>
      <vt:lpstr>Giải mã AES - 128</vt:lpstr>
      <vt:lpstr>Giải mã AES - 128</vt:lpstr>
      <vt:lpstr>Ví dụ</vt:lpstr>
      <vt:lpstr>Ví dụ</vt:lpstr>
      <vt:lpstr>Ví dụ</vt:lpstr>
      <vt:lpstr>Ví dụ</vt:lpstr>
      <vt:lpstr>Ví dụ</vt:lpstr>
      <vt:lpstr>Ví dụ</vt:lpstr>
      <vt:lpstr>Ví dụ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Le Minh Duong 20203896</cp:lastModifiedBy>
  <cp:revision>16</cp:revision>
  <dcterms:created xsi:type="dcterms:W3CDTF">2021-05-28T04:32:29Z</dcterms:created>
  <dcterms:modified xsi:type="dcterms:W3CDTF">2023-04-24T13:31:09Z</dcterms:modified>
</cp:coreProperties>
</file>